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0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014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4302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88737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43445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60696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50076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33834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48670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97284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5789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25348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55EB0-F5C7-403B-820F-4CCDAAECBC9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28820-14EA-448D-B693-34AEDFD2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4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Презентация к разработке учебной</a:t>
            </a:r>
            <a:br>
              <a:rPr lang="ru-RU" sz="4000" dirty="0" smtClean="0"/>
            </a:br>
            <a:r>
              <a:rPr lang="ru-RU" sz="4000" dirty="0" smtClean="0"/>
              <a:t>программы элективного курса по </a:t>
            </a:r>
            <a:br>
              <a:rPr lang="ru-RU" sz="4000" dirty="0" smtClean="0"/>
            </a:br>
            <a:r>
              <a:rPr lang="ru-RU" sz="4000" dirty="0" smtClean="0"/>
              <a:t>математике.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«Уравнения и неравенства с модулем»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Для основной школы.</a:t>
            </a:r>
          </a:p>
          <a:p>
            <a:endParaRPr lang="ru-RU" dirty="0"/>
          </a:p>
          <a:p>
            <a:r>
              <a:rPr lang="ru-RU" dirty="0" smtClean="0"/>
              <a:t>Силюк Е.В., учитель математики МБОУ «</a:t>
            </a:r>
            <a:r>
              <a:rPr lang="ru-RU" dirty="0" smtClean="0"/>
              <a:t>СШ </a:t>
            </a:r>
            <a:r>
              <a:rPr lang="ru-RU" dirty="0" smtClean="0"/>
              <a:t>№ 6».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535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75489"/>
            <a:ext cx="10515600" cy="609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Выводы.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353313"/>
            <a:ext cx="10515600" cy="4736338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Таким образом решение неравенств и уравнений вида</a:t>
            </a:r>
          </a:p>
          <a:p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| f ( x ) | &gt; &lt; = b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Решать можно разными способами: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rgbClr val="00B0F0"/>
                </a:solidFill>
              </a:rPr>
              <a:t>Исходя из геометрического смысла модуля;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rgbClr val="00B0F0"/>
                </a:solidFill>
              </a:rPr>
              <a:t>Равносильными преобразованиями;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-    Методом интервалов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8796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970" y="380810"/>
            <a:ext cx="10515600" cy="285273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Цели курса.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1.Создание условий для самореализации учащихся в процессе учебной деятельности, ориентированных на профиль, на профессию.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2.Овладение конкретными математическими знаниями, необходимыми для дальнейшего образования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834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658369"/>
            <a:ext cx="10515600" cy="1828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Задачи курса.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950465"/>
            <a:ext cx="10515600" cy="3139186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1.Научить учащихся преобразовывать выражения, содержащие модуль.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2.Научить учащихся решать уравнения и неравенства, содержащие модуль.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3.Помочь ученику оценить свой потенциал с точки зрения образовательной перспективы.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914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028" y="0"/>
            <a:ext cx="10515600" cy="285273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Курс пред назначен для учащихся 9 – х классов и рассчитан на 17 часов.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Образовательные результаты.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9028" y="3279649"/>
            <a:ext cx="10515600" cy="213944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 результате изучения курса учащиеся должны уметь: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rgbClr val="00B0F0"/>
                </a:solidFill>
              </a:rPr>
              <a:t>Свободно применять приобретенные знания в измененных нестандартных условиях;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2) Проводить тождественные преобразования алгебраических выражений;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3) Решать уравнения, системы уравнений и неравенства с модулем, применяя     методы, изложенные в рамках данного курса.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6262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02337"/>
            <a:ext cx="10515600" cy="59740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Содержание программы.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146048"/>
            <a:ext cx="10515600" cy="4943603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Темы. Решение уравнений и неравенств вида: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1.</a:t>
            </a:r>
            <a:r>
              <a:rPr lang="en-US" dirty="0" smtClean="0">
                <a:solidFill>
                  <a:srgbClr val="00B0F0"/>
                </a:solidFill>
              </a:rPr>
              <a:t>| f ( x ) | &gt;  &lt;  = b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2.</a:t>
            </a:r>
            <a:r>
              <a:rPr lang="en-US" dirty="0" smtClean="0">
                <a:solidFill>
                  <a:srgbClr val="00B0F0"/>
                </a:solidFill>
              </a:rPr>
              <a:t>| f ( x ) | &lt;   &gt; = g ( x 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3.| f ( x ) | &lt;   &gt; = | g ( x ) |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4.</a:t>
            </a:r>
            <a:r>
              <a:rPr lang="ru-RU" dirty="0" smtClean="0">
                <a:solidFill>
                  <a:srgbClr val="00B0F0"/>
                </a:solidFill>
              </a:rPr>
              <a:t> Уравнения и неравенства, содержащие несколько модулей.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5. Решение уравнений и неравенств, содержащих модуль под знаком модуля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     или несколько модулей.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6. Решение систем уравнений с модулем.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7. Использование свойств модуля при решении иррациональных уравнений.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34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26721"/>
            <a:ext cx="10515600" cy="8534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Приложения.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377697"/>
            <a:ext cx="10515600" cy="4711954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Актуализация опорных знаний.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| a | = a,  a &gt;= 0;        | a | = - a, a &lt; 0.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| a |:     __________________________________________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                                          a                    0                  a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| a | &gt;= 0; 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| a | = |-a |;</a:t>
            </a:r>
          </a:p>
          <a:p>
            <a:r>
              <a:rPr lang="en-US" sz="2000" dirty="0" smtClean="0">
                <a:solidFill>
                  <a:srgbClr val="92D050"/>
                </a:solidFill>
              </a:rPr>
              <a:t>         2         2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| a |  =  a </a:t>
            </a:r>
          </a:p>
          <a:p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029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26721"/>
            <a:ext cx="10515600" cy="6461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Пример 1.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072897"/>
            <a:ext cx="10515600" cy="5016753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Решить уравнение: </a:t>
            </a:r>
            <a:r>
              <a:rPr lang="en-US" dirty="0" smtClean="0">
                <a:solidFill>
                  <a:srgbClr val="92D050"/>
                </a:solidFill>
              </a:rPr>
              <a:t>| x – 7 |= 2</a:t>
            </a:r>
          </a:p>
          <a:p>
            <a:r>
              <a:rPr lang="ru-RU" dirty="0" smtClean="0">
                <a:solidFill>
                  <a:srgbClr val="92D050"/>
                </a:solidFill>
              </a:rPr>
              <a:t>1 – й способ.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  x – 7 = - 2 </a:t>
            </a:r>
            <a:r>
              <a:rPr lang="ru-RU" dirty="0" smtClean="0">
                <a:solidFill>
                  <a:srgbClr val="92D050"/>
                </a:solidFill>
              </a:rPr>
              <a:t> или  </a:t>
            </a:r>
            <a:r>
              <a:rPr lang="en-US" dirty="0" smtClean="0">
                <a:solidFill>
                  <a:srgbClr val="92D050"/>
                </a:solidFill>
              </a:rPr>
              <a:t>x – 7 = 2;</a:t>
            </a:r>
          </a:p>
          <a:p>
            <a:r>
              <a:rPr lang="en-US" dirty="0">
                <a:solidFill>
                  <a:srgbClr val="92D050"/>
                </a:solidFill>
              </a:rPr>
              <a:t>  </a:t>
            </a:r>
            <a:r>
              <a:rPr lang="en-US" dirty="0" smtClean="0">
                <a:solidFill>
                  <a:srgbClr val="92D050"/>
                </a:solidFill>
              </a:rPr>
              <a:t>x = 5 </a:t>
            </a:r>
            <a:r>
              <a:rPr lang="ru-RU" dirty="0" smtClean="0">
                <a:solidFill>
                  <a:srgbClr val="92D050"/>
                </a:solidFill>
              </a:rPr>
              <a:t>или </a:t>
            </a:r>
            <a:r>
              <a:rPr lang="en-US" dirty="0" smtClean="0">
                <a:solidFill>
                  <a:srgbClr val="92D050"/>
                </a:solidFill>
              </a:rPr>
              <a:t>x = 9.</a:t>
            </a:r>
          </a:p>
          <a:p>
            <a:endParaRPr lang="en-US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2 –</a:t>
            </a:r>
            <a:r>
              <a:rPr lang="ru-RU" dirty="0" smtClean="0">
                <a:solidFill>
                  <a:srgbClr val="92D050"/>
                </a:solidFill>
              </a:rPr>
              <a:t> й способ.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_________________________________________</a:t>
            </a:r>
          </a:p>
          <a:p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                               5             7            9</a:t>
            </a:r>
          </a:p>
          <a:p>
            <a:r>
              <a:rPr lang="ru-RU" dirty="0" smtClean="0">
                <a:solidFill>
                  <a:srgbClr val="92D050"/>
                </a:solidFill>
              </a:rPr>
              <a:t>По геометрическому смыслу модуля:  </a:t>
            </a:r>
            <a:r>
              <a:rPr lang="en-US" dirty="0" smtClean="0">
                <a:solidFill>
                  <a:srgbClr val="92D050"/>
                </a:solidFill>
              </a:rPr>
              <a:t>x = 5 </a:t>
            </a:r>
            <a:r>
              <a:rPr lang="ru-RU" dirty="0" smtClean="0">
                <a:solidFill>
                  <a:srgbClr val="92D050"/>
                </a:solidFill>
              </a:rPr>
              <a:t>или </a:t>
            </a:r>
            <a:r>
              <a:rPr lang="en-US" dirty="0" smtClean="0">
                <a:solidFill>
                  <a:srgbClr val="92D050"/>
                </a:solidFill>
              </a:rPr>
              <a:t>x = 9.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13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77953"/>
            <a:ext cx="10515600" cy="7680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Пример 2.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316737"/>
            <a:ext cx="10515600" cy="477291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Решить неравенство: </a:t>
            </a:r>
            <a:r>
              <a:rPr lang="en-US" dirty="0" smtClean="0">
                <a:solidFill>
                  <a:srgbClr val="92D050"/>
                </a:solidFill>
              </a:rPr>
              <a:t> | x – 7 |&lt; 2.</a:t>
            </a:r>
          </a:p>
          <a:p>
            <a:pPr marL="457200" indent="-457200">
              <a:buAutoNum type="arabicParenR"/>
            </a:pPr>
            <a:r>
              <a:rPr lang="en-US" dirty="0" smtClean="0">
                <a:solidFill>
                  <a:srgbClr val="92D050"/>
                </a:solidFill>
              </a:rPr>
              <a:t>_____________________________________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                                     5           7           9</a:t>
            </a:r>
          </a:p>
          <a:p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(5 ; 9)</a:t>
            </a:r>
          </a:p>
          <a:p>
            <a:pPr marL="457200" indent="-457200">
              <a:buAutoNum type="arabicParenR" startAt="2"/>
            </a:pPr>
            <a:r>
              <a:rPr lang="en-US" dirty="0">
                <a:solidFill>
                  <a:srgbClr val="92D050"/>
                </a:solidFill>
              </a:rPr>
              <a:t>x</a:t>
            </a:r>
            <a:r>
              <a:rPr lang="en-US" dirty="0" smtClean="0">
                <a:solidFill>
                  <a:srgbClr val="92D050"/>
                </a:solidFill>
              </a:rPr>
              <a:t> – 7 &lt; 2,            x &lt; 9,</a:t>
            </a:r>
          </a:p>
          <a:p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      x – 7 &gt; - 2;          x &gt; 5.</a:t>
            </a:r>
          </a:p>
          <a:p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 ( 5 ; 9 ).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3)  x -7 = 0;   x = 7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        ____________________________________</a:t>
            </a:r>
          </a:p>
          <a:p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                       x &lt; 7                7              x &gt;= 7</a:t>
            </a:r>
          </a:p>
          <a:p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           - ( x – 7 ) &lt; 2                             ( x – 7 ) &lt; 2 </a:t>
            </a:r>
          </a:p>
          <a:p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   ( 5 ; 9 ).      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182624" y="2874138"/>
            <a:ext cx="146304" cy="829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2950464" y="2874138"/>
            <a:ext cx="158496" cy="829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6190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60833"/>
            <a:ext cx="10515600" cy="8168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Пример 3.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3011424"/>
            <a:ext cx="10515600" cy="307822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| x – 7 | &gt;= 2</a:t>
            </a: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    x – 7 &lt;= - 2 </a:t>
            </a:r>
            <a:r>
              <a:rPr lang="ru-RU" dirty="0" smtClean="0">
                <a:solidFill>
                  <a:srgbClr val="92D050"/>
                </a:solidFill>
              </a:rPr>
              <a:t>или  </a:t>
            </a:r>
            <a:r>
              <a:rPr lang="en-US" dirty="0" smtClean="0">
                <a:solidFill>
                  <a:srgbClr val="92D050"/>
                </a:solidFill>
              </a:rPr>
              <a:t>x – 7 &gt;= 2;</a:t>
            </a: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   x &lt;= 5 </a:t>
            </a:r>
            <a:r>
              <a:rPr lang="ru-RU" dirty="0" smtClean="0">
                <a:solidFill>
                  <a:srgbClr val="92D050"/>
                </a:solidFill>
              </a:rPr>
              <a:t>или </a:t>
            </a:r>
            <a:r>
              <a:rPr lang="en-US" dirty="0" smtClean="0">
                <a:solidFill>
                  <a:srgbClr val="92D050"/>
                </a:solidFill>
              </a:rPr>
              <a:t> x &gt;= 9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018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532</Words>
  <Application>Microsoft Office PowerPoint</Application>
  <PresentationFormat>Произвольный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к разработке учебной программы элективного курса по  математике.</vt:lpstr>
      <vt:lpstr>Цели курса.</vt:lpstr>
      <vt:lpstr>Задачи курса.</vt:lpstr>
      <vt:lpstr>Курс пред назначен для учащихся 9 – х классов и рассчитан на 17 часов.  Образовательные результаты.</vt:lpstr>
      <vt:lpstr>Содержание программы.</vt:lpstr>
      <vt:lpstr>Приложения.</vt:lpstr>
      <vt:lpstr>Пример 1.</vt:lpstr>
      <vt:lpstr>Пример 2.</vt:lpstr>
      <vt:lpstr>Пример 3.</vt:lpstr>
      <vt:lpstr>Выводы.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разработке учебной программы элективного курса по  математике.</dc:title>
  <dc:creator>Пользователь</dc:creator>
  <cp:lastModifiedBy>2</cp:lastModifiedBy>
  <cp:revision>19</cp:revision>
  <dcterms:created xsi:type="dcterms:W3CDTF">2016-01-18T19:37:12Z</dcterms:created>
  <dcterms:modified xsi:type="dcterms:W3CDTF">2024-03-26T13:08:26Z</dcterms:modified>
</cp:coreProperties>
</file>